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Default Extension="mov" ContentType="video/unknown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7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0080625" cy="7559675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6" d="100"/>
          <a:sy n="66" d="100"/>
        </p:scale>
        <p:origin x="-1092" y="-96"/>
      </p:cViewPr>
      <p:guideLst>
        <p:guide orient="horz" pos="2381"/>
        <p:guide pos="31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Click to edit the notes format</a:t>
            </a:r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r>
              <a:rPr lang="en-US"/>
              <a:t>&lt;header&gt;</a:t>
            </a:r>
            <a:endParaRPr/>
          </a:p>
        </p:txBody>
      </p:sp>
      <p:sp>
        <p:nvSpPr>
          <p:cNvPr id="114" name="PlaceHolder 3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wrap="none" lIns="0" tIns="0" rIns="0" bIns="0"/>
          <a:lstStyle/>
          <a:p>
            <a:pPr algn="r"/>
            <a:r>
              <a:rPr lang="en-US"/>
              <a:t>&lt;date/time&gt;</a:t>
            </a:r>
            <a:endParaRPr/>
          </a:p>
        </p:txBody>
      </p:sp>
      <p:sp>
        <p:nvSpPr>
          <p:cNvPr id="115" name="PlaceHolder 4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r>
              <a:rPr lang="en-US"/>
              <a:t>&lt;footer&gt;</a:t>
            </a:r>
            <a:endParaRPr/>
          </a:p>
        </p:txBody>
      </p:sp>
      <p:sp>
        <p:nvSpPr>
          <p:cNvPr id="116" name="PlaceHolder 5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wrap="none" lIns="0" tIns="0" rIns="0" bIns="0" anchor="b"/>
          <a:lstStyle/>
          <a:p>
            <a:pPr algn="r"/>
            <a:fld id="{F1E12121-2141-4151-81F1-B131C1317111}" type="slidenum">
              <a:rPr lang="en-US"/>
              <a:pPr algn="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725549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21C181C1-71B1-41B1-9151-C12151F1012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1</a:t>
            </a:fld>
            <a:endParaRPr/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617141E1-F171-41D1-91E1-A1411101118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10</a:t>
            </a:fld>
            <a:endParaRPr/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B1E1B1C1-A1F1-4111-B101-C121211111D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11</a:t>
            </a:fld>
            <a:endParaRPr/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91610031-31A1-41B1-A151-D121E101019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13</a:t>
            </a:fld>
            <a:endParaRPr/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D1C101E1-F101-41A1-9181-F1F15121D19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2</a:t>
            </a:fld>
            <a:endParaRPr/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71618131-51A1-4161-B191-31D16111810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3</a:t>
            </a:fld>
            <a:endParaRPr/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E1A13101-E151-4141-A181-3101D101014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4</a:t>
            </a:fld>
            <a:endParaRPr/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79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F1D161E1-1141-4191-81C1-61A1F1C1616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5</a:t>
            </a:fld>
            <a:endParaRPr/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B111F1D1-A1F1-41B1-8131-61A19121213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6</a:t>
            </a:fld>
            <a:endParaRPr/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51B1A191-C151-41F1-81E1-B1A11121F1B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7</a:t>
            </a:fld>
            <a:endParaRPr/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01D1E1C1-01A1-41C1-8111-F1A181B1F12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8</a:t>
            </a:fld>
            <a:endParaRPr/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extShape 1"/>
          <p:cNvSpPr txBox="1"/>
          <p:nvPr/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91C1C1E1-5181-4131-B171-D1410111C161}" type="slidenum">
              <a:rPr lang="en-US">
                <a:solidFill>
                  <a:srgbClr val="FFFFFF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9</a:t>
            </a:fld>
            <a:endParaRPr/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777960" y="4776840"/>
            <a:ext cx="6216120" cy="4525560"/>
          </a:xfrm>
          <a:prstGeom prst="rect">
            <a:avLst/>
          </a:prstGeom>
        </p:spPr>
        <p:txBody>
          <a:bodyPr wrap="none" lIns="90000" tIns="45000" rIns="90000" bIns="45000" anchor="ctr"/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503280" y="1768320"/>
            <a:ext cx="9065880" cy="55404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503280" y="301680"/>
            <a:ext cx="9065880" cy="70066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3280" y="1768320"/>
            <a:ext cx="9065880" cy="55404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16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1" name="PlaceHolder 2"/>
          <p:cNvSpPr>
            <a:spLocks noGrp="1"/>
          </p:cNvSpPr>
          <p:nvPr>
            <p:ph type="subTitle"/>
          </p:nvPr>
        </p:nvSpPr>
        <p:spPr>
          <a:xfrm>
            <a:off x="503280" y="1768320"/>
            <a:ext cx="9065880" cy="55404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subTitle"/>
          </p:nvPr>
        </p:nvSpPr>
        <p:spPr>
          <a:xfrm>
            <a:off x="503280" y="301680"/>
            <a:ext cx="9065880" cy="70066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2" name="PlaceHolder 4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16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8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08" name="PlaceHolder 5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3280" y="301680"/>
            <a:ext cx="9065880" cy="70066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328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554004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48360" y="466200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4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48360" y="1768320"/>
            <a:ext cx="442368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3280" y="4662000"/>
            <a:ext cx="9065160" cy="26424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A171C131-5131-4181-A131-C14111012101}" type="slidenum"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98888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GB"/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/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en-GB"/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GB"/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en-GB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/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en-GB"/>
              <a:t>Eighth Outline Level</a:t>
            </a:r>
            <a:endParaRPr/>
          </a:p>
          <a:p>
            <a:pPr lvl="8">
              <a:buSzPct val="45000"/>
              <a:buFont typeface="StarSymbol"/>
              <a:buChar char=""/>
            </a:pPr>
            <a:r>
              <a:rPr lang="en-GB"/>
              <a:t>Ninth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9065880" cy="554004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Eighth Outline Level</a:t>
            </a:r>
            <a:endParaRPr/>
          </a:p>
          <a:p>
            <a:pPr>
              <a:lnSpc>
                <a:spcPct val="93000"/>
              </a:lnSpc>
            </a:pPr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Ninth Outline LevelClick to edit Master text styles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Second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Third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Fourth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Fifth level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B111C151-F121-4161-A151-513161D181C1}" type="slidenum"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503280" y="301680"/>
            <a:ext cx="9065880" cy="1257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Click to edit the title text formatClick to edit Master title style</a:t>
            </a:r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503280" y="1768320"/>
            <a:ext cx="4455720" cy="554004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Eighth Outline Level</a:t>
            </a:r>
            <a:endParaRPr/>
          </a:p>
          <a:p>
            <a:pPr>
              <a:lnSpc>
                <a:spcPct val="93000"/>
              </a:lnSpc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Ninth Outline LevelClick to edit Master text styles</a:t>
            </a:r>
            <a:endParaRPr/>
          </a:p>
          <a:p>
            <a:r>
              <a:rPr lang="en-GB" sz="2400">
                <a:solidFill>
                  <a:srgbClr val="000000"/>
                </a:solidFill>
                <a:latin typeface="Arial"/>
                <a:ea typeface="ＭＳ Ｐゴシック"/>
              </a:rPr>
              <a:t>Second level</a:t>
            </a:r>
            <a:endParaRPr/>
          </a:p>
          <a:p>
            <a:r>
              <a:rPr lang="en-GB" sz="2000">
                <a:solidFill>
                  <a:srgbClr val="000000"/>
                </a:solidFill>
                <a:latin typeface="Arial"/>
                <a:ea typeface="ＭＳ Ｐゴシック"/>
              </a:rPr>
              <a:t>Third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Fourth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Fifth level</a:t>
            </a:r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5111640" y="1768320"/>
            <a:ext cx="4457520" cy="554004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Eighth Outline Level</a:t>
            </a:r>
            <a:endParaRPr/>
          </a:p>
          <a:p>
            <a:pPr>
              <a:lnSpc>
                <a:spcPct val="93000"/>
              </a:lnSpc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Ninth Outline LevelClick to edit Master text styles</a:t>
            </a:r>
            <a:endParaRPr/>
          </a:p>
          <a:p>
            <a:r>
              <a:rPr lang="en-GB" sz="2400">
                <a:solidFill>
                  <a:srgbClr val="000000"/>
                </a:solidFill>
                <a:latin typeface="Arial"/>
                <a:ea typeface="ＭＳ Ｐゴシック"/>
              </a:rPr>
              <a:t>Second level</a:t>
            </a:r>
            <a:endParaRPr/>
          </a:p>
          <a:p>
            <a:r>
              <a:rPr lang="en-GB" sz="2000">
                <a:solidFill>
                  <a:srgbClr val="000000"/>
                </a:solidFill>
                <a:latin typeface="Arial"/>
                <a:ea typeface="ＭＳ Ｐゴシック"/>
              </a:rPr>
              <a:t>Third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Fourth level</a:t>
            </a:r>
            <a:endParaRPr/>
          </a:p>
          <a:p>
            <a:r>
              <a:rPr lang="en-GB">
                <a:solidFill>
                  <a:srgbClr val="000000"/>
                </a:solidFill>
                <a:latin typeface="Arial"/>
                <a:ea typeface="ＭＳ Ｐゴシック"/>
              </a:rPr>
              <a:t>Fifth level</a:t>
            </a:r>
            <a:endParaRPr/>
          </a:p>
        </p:txBody>
      </p:sp>
      <p:sp>
        <p:nvSpPr>
          <p:cNvPr id="77" name="PlaceHolder 4"/>
          <p:cNvSpPr>
            <a:spLocks noGrp="1"/>
          </p:cNvSpPr>
          <p:nvPr>
            <p:ph type="dt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78" name="PlaceHolder 5"/>
          <p:cNvSpPr>
            <a:spLocks noGrp="1"/>
          </p:cNvSpPr>
          <p:nvPr>
            <p:ph type="ftr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79" name="PlaceHolder 6"/>
          <p:cNvSpPr>
            <a:spLocks noGrp="1"/>
          </p:cNvSpPr>
          <p:nvPr>
            <p:ph type="sldNum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pPr>
              <a:lnSpc>
                <a:spcPct val="93000"/>
              </a:lnSpc>
            </a:pPr>
            <a:fld id="{4151B131-F191-4181-B101-B141F1213181}" type="slidenum"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pPr>
                <a:lnSpc>
                  <a:spcPct val="93000"/>
                </a:lnSpc>
              </a:p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.mov"/><Relationship Id="rId2" Type="http://schemas.openxmlformats.org/officeDocument/2006/relationships/slideLayout" Target="../slideLayouts/slideLayout13.xml"/><Relationship Id="rId1" Type="http://schemas.openxmlformats.org/officeDocument/2006/relationships/video" Target="../media/media1.mov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503280" y="290520"/>
            <a:ext cx="9070560" cy="1285560"/>
          </a:xfrm>
          <a:prstGeom prst="rect">
            <a:avLst/>
          </a:prstGeom>
        </p:spPr>
        <p:txBody>
          <a:bodyPr lIns="0" tIns="38880" rIns="0" bIns="0" anchor="ctr"/>
          <a:lstStyle/>
          <a:p>
            <a:pPr algn="ctr">
              <a:lnSpc>
                <a:spcPct val="93000"/>
              </a:lnSpc>
            </a:pPr>
            <a:r>
              <a:rPr lang="en-GB" sz="4400" b="1" dirty="0">
                <a:solidFill>
                  <a:srgbClr val="000000"/>
                </a:solidFill>
                <a:latin typeface="Arial"/>
                <a:ea typeface="ＭＳ Ｐゴシック"/>
              </a:rPr>
              <a:t>Light Sensors and
</a:t>
            </a:r>
            <a:r>
              <a:rPr lang="en-GB" sz="4400" b="1" dirty="0" err="1">
                <a:solidFill>
                  <a:srgbClr val="000000"/>
                </a:solidFill>
                <a:latin typeface="Arial"/>
                <a:ea typeface="ＭＳ Ｐゴシック"/>
              </a:rPr>
              <a:t>Braitenberg</a:t>
            </a:r>
            <a:r>
              <a:rPr lang="en-GB" sz="4400" b="1" dirty="0">
                <a:solidFill>
                  <a:srgbClr val="000000"/>
                </a:solidFill>
                <a:latin typeface="Arial"/>
                <a:ea typeface="ＭＳ Ｐゴシック"/>
              </a:rPr>
              <a:t> </a:t>
            </a:r>
            <a:r>
              <a:rPr lang="en-GB" sz="4400" b="1" dirty="0" err="1">
                <a:solidFill>
                  <a:srgbClr val="000000"/>
                </a:solidFill>
                <a:latin typeface="Arial"/>
                <a:ea typeface="ＭＳ Ｐゴシック"/>
              </a:rPr>
              <a:t>Behaviors</a:t>
            </a:r>
            <a:endParaRPr b="1" dirty="0"/>
          </a:p>
        </p:txBody>
      </p:sp>
      <p:sp>
        <p:nvSpPr>
          <p:cNvPr id="118" name="TextShape 2"/>
          <p:cNvSpPr txBox="1"/>
          <p:nvPr/>
        </p:nvSpPr>
        <p:spPr>
          <a:xfrm>
            <a:off x="503280" y="1768320"/>
            <a:ext cx="9070560" cy="4989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ＭＳ Ｐゴシック"/>
              </a:rPr>
              <a:t>Team 6:</a:t>
            </a:r>
            <a:endParaRPr/>
          </a:p>
          <a:p>
            <a:pPr algn="ctr">
              <a:lnSpc>
                <a:spcPct val="93000"/>
              </a:lnSpc>
            </a:pPr>
            <a:endParaRPr/>
          </a:p>
          <a:p>
            <a:pPr algn="ctr">
              <a:lnSpc>
                <a:spcPct val="93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ＭＳ Ｐゴシック"/>
              </a:rPr>
              <a:t>Neil Forrester</a:t>
            </a:r>
            <a:endParaRPr/>
          </a:p>
          <a:p>
            <a:pPr algn="ctr">
              <a:lnSpc>
                <a:spcPct val="93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ＭＳ Ｐゴシック"/>
              </a:rPr>
              <a:t>Daniel Gonzalez</a:t>
            </a:r>
            <a:endParaRPr/>
          </a:p>
          <a:p>
            <a:pPr algn="ctr">
              <a:lnSpc>
                <a:spcPct val="93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ＭＳ Ｐゴシック"/>
              </a:rPr>
              <a:t>Raghavendra Srinivasan</a:t>
            </a:r>
            <a:endParaRPr/>
          </a:p>
          <a:p>
            <a:pPr algn="ctr">
              <a:lnSpc>
                <a:spcPct val="93000"/>
              </a:lnSpc>
            </a:pPr>
            <a:r>
              <a:rPr lang="en-US" sz="4400">
                <a:solidFill>
                  <a:srgbClr val="000000"/>
                </a:solidFill>
                <a:latin typeface="Arial"/>
                <a:ea typeface="ＭＳ Ｐゴシック"/>
              </a:rPr>
              <a:t>James Wiken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Moving to a light source</a:t>
            </a:r>
            <a:endParaRPr/>
          </a:p>
        </p:txBody>
      </p:sp>
      <p:pic>
        <p:nvPicPr>
          <p:cNvPr id="146" name="Picture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47" name="CustomShape 2"/>
          <p:cNvSpPr/>
          <p:nvPr/>
        </p:nvSpPr>
        <p:spPr>
          <a:xfrm>
            <a:off x="5504040" y="3697200"/>
            <a:ext cx="1993680" cy="5997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At least one value</a:t>
            </a:r>
            <a:endParaRPr/>
          </a:p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above threshold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Braitenberg Behaviors</a:t>
            </a:r>
            <a:endParaRPr/>
          </a:p>
        </p:txBody>
      </p:sp>
      <p:sp>
        <p:nvSpPr>
          <p:cNvPr id="149" name="TextShape 2"/>
          <p:cNvSpPr txBox="1"/>
          <p:nvPr/>
        </p:nvSpPr>
        <p:spPr>
          <a:xfrm>
            <a:off x="503280" y="1768320"/>
            <a:ext cx="9069120" cy="554148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lnSpc>
                <a:spcPct val="93000"/>
              </a:lnSpc>
              <a:buFont typeface="Arial" pitchFamily="34" charset="0"/>
              <a:buChar char="•"/>
            </a:pPr>
            <a:r>
              <a:rPr lang="en-GB" sz="3200" dirty="0">
                <a:solidFill>
                  <a:srgbClr val="000000"/>
                </a:solidFill>
                <a:latin typeface="Arial"/>
                <a:ea typeface="ＭＳ Ｐゴシック"/>
              </a:rPr>
              <a:t>Wheel velocities are simple functions of light sensor </a:t>
            </a:r>
            <a:r>
              <a:rPr lang="en-GB" sz="3200" dirty="0" smtClean="0">
                <a:solidFill>
                  <a:srgbClr val="000000"/>
                </a:solidFill>
                <a:latin typeface="Arial"/>
                <a:ea typeface="ＭＳ Ｐゴシック"/>
              </a:rPr>
              <a:t>values.</a:t>
            </a:r>
            <a:endParaRPr dirty="0"/>
          </a:p>
          <a:p>
            <a:pPr>
              <a:lnSpc>
                <a:spcPct val="93000"/>
              </a:lnSpc>
              <a:buFont typeface="Arial" pitchFamily="34" charset="0"/>
              <a:buChar char="•"/>
            </a:pPr>
            <a:endParaRPr dirty="0"/>
          </a:p>
          <a:p>
            <a:pPr>
              <a:lnSpc>
                <a:spcPct val="93000"/>
              </a:lnSpc>
              <a:buFont typeface="Arial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Arial"/>
                <a:ea typeface="ＭＳ Ｐゴシック"/>
              </a:rPr>
              <a:t>Easy emotional responses!</a:t>
            </a:r>
            <a:endParaRPr dirty="0"/>
          </a:p>
          <a:p>
            <a:pPr>
              <a:lnSpc>
                <a:spcPct val="93000"/>
              </a:lnSpc>
            </a:pPr>
            <a:endParaRPr lang="en-GB" sz="3200" dirty="0" smtClean="0">
              <a:solidFill>
                <a:srgbClr val="000000"/>
              </a:solidFill>
              <a:latin typeface="Arial"/>
              <a:ea typeface="ＭＳ Ｐゴシック"/>
            </a:endParaRPr>
          </a:p>
          <a:p>
            <a:pPr>
              <a:lnSpc>
                <a:spcPct val="93000"/>
              </a:lnSpc>
            </a:pPr>
            <a:r>
              <a:rPr lang="en-GB" sz="3200" dirty="0" smtClean="0">
                <a:solidFill>
                  <a:srgbClr val="000000"/>
                </a:solidFill>
                <a:latin typeface="Arial"/>
                <a:ea typeface="ＭＳ Ｐゴシック"/>
              </a:rPr>
              <a:t>     Puppy!</a:t>
            </a:r>
          </a:p>
          <a:p>
            <a:pPr>
              <a:lnSpc>
                <a:spcPct val="93000"/>
              </a:lnSpc>
            </a:pPr>
            <a:endParaRPr dirty="0"/>
          </a:p>
          <a:p>
            <a:pPr>
              <a:lnSpc>
                <a:spcPct val="93000"/>
              </a:lnSpc>
            </a:pPr>
            <a:r>
              <a:rPr lang="en-GB" sz="3200" dirty="0">
                <a:solidFill>
                  <a:srgbClr val="000000"/>
                </a:solidFill>
                <a:latin typeface="Arial"/>
                <a:ea typeface="ＭＳ Ｐゴシック"/>
              </a:rPr>
              <a:t>                                                  Shy</a:t>
            </a:r>
            <a:r>
              <a:rPr lang="en-GB" sz="3200" dirty="0" smtClean="0">
                <a:solidFill>
                  <a:srgbClr val="000000"/>
                </a:solidFill>
                <a:latin typeface="Arial"/>
                <a:ea typeface="ＭＳ Ｐゴシック"/>
              </a:rPr>
              <a:t>...</a:t>
            </a:r>
          </a:p>
          <a:p>
            <a:pPr>
              <a:lnSpc>
                <a:spcPct val="93000"/>
              </a:lnSpc>
            </a:pPr>
            <a:endParaRPr dirty="0"/>
          </a:p>
          <a:p>
            <a:pPr>
              <a:lnSpc>
                <a:spcPct val="93000"/>
              </a:lnSpc>
            </a:pPr>
            <a:r>
              <a:rPr lang="en-GB" sz="3200" dirty="0">
                <a:solidFill>
                  <a:srgbClr val="000000"/>
                </a:solidFill>
                <a:latin typeface="Arial"/>
                <a:ea typeface="ＭＳ Ｐゴシック"/>
              </a:rPr>
              <a:t>             Aggressive</a:t>
            </a:r>
            <a:r>
              <a:rPr lang="en-GB" sz="3200" dirty="0" smtClean="0">
                <a:solidFill>
                  <a:srgbClr val="000000"/>
                </a:solidFill>
                <a:latin typeface="Arial"/>
                <a:ea typeface="ＭＳ Ｐゴシック"/>
              </a:rPr>
              <a:t>!</a:t>
            </a:r>
          </a:p>
          <a:p>
            <a:pPr>
              <a:lnSpc>
                <a:spcPct val="93000"/>
              </a:lnSpc>
            </a:pPr>
            <a:endParaRPr dirty="0"/>
          </a:p>
          <a:p>
            <a:pPr>
              <a:lnSpc>
                <a:spcPct val="93000"/>
              </a:lnSpc>
            </a:pPr>
            <a:r>
              <a:rPr lang="en-GB" sz="3200" dirty="0">
                <a:solidFill>
                  <a:srgbClr val="000000"/>
                </a:solidFill>
                <a:latin typeface="Arial"/>
                <a:ea typeface="ＭＳ Ｐゴシック"/>
              </a:rPr>
              <a:t>                                         Excited, but afraid.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ilation.mov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0080625" cy="75596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What we learned</a:t>
            </a:r>
            <a:endParaRPr/>
          </a:p>
        </p:txBody>
      </p:sp>
      <p:sp>
        <p:nvSpPr>
          <p:cNvPr id="152" name="TextShape 2"/>
          <p:cNvSpPr txBox="1"/>
          <p:nvPr/>
        </p:nvSpPr>
        <p:spPr>
          <a:xfrm>
            <a:off x="503280" y="1768320"/>
            <a:ext cx="9069120" cy="563220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lnSpc>
                <a:spcPct val="93000"/>
              </a:lnSpc>
              <a:buFont typeface="Arial" pitchFamily="34" charset="0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Arial"/>
                <a:ea typeface="ＭＳ Ｐゴシック"/>
              </a:rPr>
              <a:t>Emotional responses for Personal Robots</a:t>
            </a:r>
            <a:endParaRPr dirty="0"/>
          </a:p>
          <a:p>
            <a:pPr>
              <a:lnSpc>
                <a:spcPct val="93000"/>
              </a:lnSpc>
              <a:buFont typeface="Arial" pitchFamily="34" charset="0"/>
              <a:buChar char="•"/>
            </a:pPr>
            <a:endParaRPr dirty="0"/>
          </a:p>
          <a:p>
            <a:pPr>
              <a:lnSpc>
                <a:spcPct val="93000"/>
              </a:lnSpc>
              <a:buFont typeface="Arial" pitchFamily="34" charset="0"/>
              <a:buChar char="•"/>
            </a:pPr>
            <a:r>
              <a:rPr lang="en-GB" sz="3200" dirty="0">
                <a:solidFill>
                  <a:srgbClr val="000000"/>
                </a:solidFill>
                <a:latin typeface="Arial"/>
                <a:ea typeface="ＭＳ Ｐゴシック"/>
              </a:rPr>
              <a:t>Dan learned about </a:t>
            </a:r>
            <a:r>
              <a:rPr lang="en-GB" sz="3200" dirty="0" err="1" smtClean="0">
                <a:solidFill>
                  <a:srgbClr val="000000"/>
                </a:solidFill>
                <a:latin typeface="Arial"/>
                <a:ea typeface="ＭＳ Ｐゴシック"/>
              </a:rPr>
              <a:t>photoresistors</a:t>
            </a:r>
            <a:endParaRPr lang="en-GB" sz="3200" dirty="0" smtClean="0">
              <a:solidFill>
                <a:srgbClr val="000000"/>
              </a:solidFill>
              <a:latin typeface="Arial"/>
              <a:ea typeface="ＭＳ Ｐゴシック"/>
            </a:endParaRPr>
          </a:p>
          <a:p>
            <a:pPr lvl="1">
              <a:lnSpc>
                <a:spcPct val="93000"/>
              </a:lnSpc>
              <a:buFont typeface="Arial" pitchFamily="34" charset="0"/>
              <a:buChar char="•"/>
            </a:pPr>
            <a:r>
              <a:rPr lang="en-US" dirty="0" smtClean="0"/>
              <a:t>Cadmium sulfide has variable resistance when exposed to light! Who knew?</a:t>
            </a:r>
          </a:p>
          <a:p>
            <a:pPr lvl="1">
              <a:lnSpc>
                <a:spcPct val="93000"/>
              </a:lnSpc>
              <a:buFont typeface="Arial" pitchFamily="34" charset="0"/>
              <a:buChar char="•"/>
            </a:pPr>
            <a:endParaRPr dirty="0"/>
          </a:p>
          <a:p>
            <a:pPr>
              <a:lnSpc>
                <a:spcPct val="93000"/>
              </a:lnSpc>
              <a:buFont typeface="Arial" pitchFamily="34" charset="0"/>
              <a:buChar char="•"/>
            </a:pPr>
            <a:r>
              <a:rPr lang="en-GB" sz="3200" dirty="0">
                <a:solidFill>
                  <a:srgbClr val="000000"/>
                </a:solidFill>
                <a:latin typeface="Arial"/>
                <a:ea typeface="ＭＳ Ｐゴシック"/>
              </a:rPr>
              <a:t>Raga is good at video editing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503280" y="301680"/>
            <a:ext cx="9070560" cy="1261800"/>
          </a:xfrm>
          <a:prstGeom prst="rect">
            <a:avLst/>
          </a:prstGeom>
        </p:spPr>
        <p:txBody>
          <a:bodyPr lIns="0" tIns="3888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Simple reactive behaviors</a:t>
            </a:r>
            <a:endParaRPr/>
          </a:p>
        </p:txBody>
      </p:sp>
      <p:sp>
        <p:nvSpPr>
          <p:cNvPr id="120" name="TextShape 2"/>
          <p:cNvSpPr txBox="1"/>
          <p:nvPr/>
        </p:nvSpPr>
        <p:spPr>
          <a:xfrm>
            <a:off x="503280" y="1768320"/>
            <a:ext cx="9070560" cy="498924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3200" dirty="0">
                <a:solidFill>
                  <a:srgbClr val="000000"/>
                </a:solidFill>
                <a:latin typeface="Arial"/>
                <a:ea typeface="ＭＳ Ｐゴシック"/>
              </a:rPr>
              <a:t>Robots aren't useful if they can't adapt to </a:t>
            </a:r>
            <a:r>
              <a:rPr lang="en-GB" sz="3200" dirty="0" smtClean="0">
                <a:solidFill>
                  <a:srgbClr val="000000"/>
                </a:solidFill>
                <a:latin typeface="Arial"/>
                <a:ea typeface="ＭＳ Ｐゴシック"/>
              </a:rPr>
              <a:t>what's happening </a:t>
            </a:r>
            <a:r>
              <a:rPr lang="en-GB" sz="3200" dirty="0">
                <a:solidFill>
                  <a:srgbClr val="000000"/>
                </a:solidFill>
                <a:latin typeface="Arial"/>
                <a:ea typeface="ＭＳ Ｐゴシック"/>
              </a:rPr>
              <a:t>in the real world</a:t>
            </a:r>
            <a:r>
              <a:rPr lang="en-GB" sz="3200" dirty="0" smtClean="0">
                <a:solidFill>
                  <a:srgbClr val="000000"/>
                </a:solidFill>
                <a:latin typeface="Arial"/>
                <a:ea typeface="ＭＳ Ｐゴシック"/>
              </a:rPr>
              <a:t>.</a:t>
            </a:r>
          </a:p>
          <a:p>
            <a:pPr>
              <a:lnSpc>
                <a:spcPct val="93000"/>
              </a:lnSpc>
              <a:buSzPct val="45000"/>
              <a:buFont typeface="Wingdings" charset="2"/>
              <a:buChar char=""/>
            </a:pPr>
            <a:endParaRPr dirty="0"/>
          </a:p>
          <a:p>
            <a:pPr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3200" dirty="0">
                <a:solidFill>
                  <a:srgbClr val="000000"/>
                </a:solidFill>
                <a:latin typeface="Arial"/>
                <a:ea typeface="ＭＳ Ｐゴシック"/>
              </a:rPr>
              <a:t>There are ways around blindness, but there are limits to what's possible.</a:t>
            </a:r>
            <a:endParaRPr dirty="0"/>
          </a:p>
        </p:txBody>
      </p:sp>
      <p:pic>
        <p:nvPicPr>
          <p:cNvPr id="121" name="Picture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516480" y="4084560"/>
            <a:ext cx="3047760" cy="3047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TextShape 1"/>
          <p:cNvSpPr txBox="1"/>
          <p:nvPr/>
        </p:nvSpPr>
        <p:spPr>
          <a:xfrm>
            <a:off x="503280" y="301680"/>
            <a:ext cx="9070560" cy="1261800"/>
          </a:xfrm>
          <a:prstGeom prst="rect">
            <a:avLst/>
          </a:prstGeom>
        </p:spPr>
        <p:txBody>
          <a:bodyPr lIns="0" tIns="3888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Light Sensors</a:t>
            </a:r>
            <a:endParaRPr/>
          </a:p>
        </p:txBody>
      </p:sp>
      <p:pic>
        <p:nvPicPr>
          <p:cNvPr id="123" name="Picture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73000" y="1768320"/>
            <a:ext cx="8332560" cy="49892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503280" y="301680"/>
            <a:ext cx="9070560" cy="1261800"/>
          </a:xfrm>
          <a:prstGeom prst="rect">
            <a:avLst/>
          </a:prstGeom>
        </p:spPr>
        <p:txBody>
          <a:bodyPr lIns="0" tIns="3888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Photoresistor</a:t>
            </a:r>
            <a:endParaRPr/>
          </a:p>
        </p:txBody>
      </p:sp>
      <p:sp>
        <p:nvSpPr>
          <p:cNvPr id="125" name="TextShape 2"/>
          <p:cNvSpPr txBox="1"/>
          <p:nvPr/>
        </p:nvSpPr>
        <p:spPr>
          <a:xfrm>
            <a:off x="503280" y="1768320"/>
            <a:ext cx="4425480" cy="4989240"/>
          </a:xfrm>
          <a:prstGeom prst="rect">
            <a:avLst/>
          </a:prstGeom>
        </p:spPr>
        <p:txBody>
          <a:bodyPr lIns="0" tIns="28080" rIns="0" bIns="0"/>
          <a:lstStyle/>
          <a:p>
            <a:pPr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Resistance:</a:t>
            </a:r>
            <a:endParaRPr/>
          </a:p>
          <a:p>
            <a:pPr lvl="1"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Dark – 150k - 200k</a:t>
            </a:r>
            <a:endParaRPr/>
          </a:p>
          <a:p>
            <a:pPr lvl="1"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Ambient – 10k - 30k</a:t>
            </a:r>
            <a:endParaRPr/>
          </a:p>
          <a:p>
            <a:pPr lvl="1"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2800">
                <a:solidFill>
                  <a:srgbClr val="000000"/>
                </a:solidFill>
                <a:latin typeface="Arial"/>
                <a:ea typeface="ＭＳ Ｐゴシック"/>
              </a:rPr>
              <a:t>Saturation - 200</a:t>
            </a:r>
            <a:endParaRPr/>
          </a:p>
          <a:p>
            <a:pPr>
              <a:lnSpc>
                <a:spcPct val="93000"/>
              </a:lnSpc>
              <a:buSzPct val="45000"/>
              <a:buFont typeface="Wingdings" charset="2"/>
              <a:buChar char=""/>
            </a:pPr>
            <a:r>
              <a:rPr lang="en-GB" sz="3200">
                <a:solidFill>
                  <a:srgbClr val="000000"/>
                </a:solidFill>
                <a:latin typeface="Arial"/>
                <a:ea typeface="ＭＳ Ｐゴシック"/>
              </a:rPr>
              <a:t>Calibration:</a:t>
            </a:r>
            <a:endParaRPr/>
          </a:p>
        </p:txBody>
      </p:sp>
      <p:pic>
        <p:nvPicPr>
          <p:cNvPr id="126" name="Picture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151600" y="1866960"/>
            <a:ext cx="4425480" cy="4792320"/>
          </a:xfrm>
          <a:prstGeom prst="rect">
            <a:avLst/>
          </a:prstGeom>
        </p:spPr>
      </p:pic>
      <p:pic>
        <p:nvPicPr>
          <p:cNvPr id="127" name="Picture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20600" y="4830840"/>
            <a:ext cx="4960440" cy="11473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Searching for a light source</a:t>
            </a:r>
            <a:endParaRPr/>
          </a:p>
        </p:txBody>
      </p:sp>
      <p:pic>
        <p:nvPicPr>
          <p:cNvPr id="129" name="Picture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30" name="CustomShape 2"/>
          <p:cNvSpPr/>
          <p:nvPr/>
        </p:nvSpPr>
        <p:spPr>
          <a:xfrm>
            <a:off x="4479840" y="4664160"/>
            <a:ext cx="125712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High value</a:t>
            </a:r>
            <a:endParaRPr/>
          </a:p>
        </p:txBody>
      </p:sp>
      <p:sp>
        <p:nvSpPr>
          <p:cNvPr id="131" name="CustomShape 3"/>
          <p:cNvSpPr/>
          <p:nvPr/>
        </p:nvSpPr>
        <p:spPr>
          <a:xfrm>
            <a:off x="2743200" y="4664160"/>
            <a:ext cx="120132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Low value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Searching for a light source</a:t>
            </a:r>
            <a:endParaRPr/>
          </a:p>
        </p:txBody>
      </p:sp>
      <p:pic>
        <p:nvPicPr>
          <p:cNvPr id="133" name="Picture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34" name="CustomShape 2"/>
          <p:cNvSpPr/>
          <p:nvPr/>
        </p:nvSpPr>
        <p:spPr>
          <a:xfrm>
            <a:off x="2743200" y="4664160"/>
            <a:ext cx="120132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Low value</a:t>
            </a:r>
            <a:endParaRPr/>
          </a:p>
        </p:txBody>
      </p:sp>
      <p:sp>
        <p:nvSpPr>
          <p:cNvPr id="135" name="CustomShape 3"/>
          <p:cNvSpPr/>
          <p:nvPr/>
        </p:nvSpPr>
        <p:spPr>
          <a:xfrm>
            <a:off x="4481640" y="4664160"/>
            <a:ext cx="125712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High value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Searching for a light source</a:t>
            </a:r>
            <a:endParaRPr/>
          </a:p>
        </p:txBody>
      </p:sp>
      <p:pic>
        <p:nvPicPr>
          <p:cNvPr id="137" name="Picture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38" name="CustomShape 2"/>
          <p:cNvSpPr/>
          <p:nvPr/>
        </p:nvSpPr>
        <p:spPr>
          <a:xfrm>
            <a:off x="3649680" y="4627440"/>
            <a:ext cx="235548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Roughly equal values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Moving to a light source</a:t>
            </a:r>
            <a:endParaRPr/>
          </a:p>
        </p:txBody>
      </p:sp>
      <p:pic>
        <p:nvPicPr>
          <p:cNvPr id="140" name="Picture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41" name="CustomShape 2"/>
          <p:cNvSpPr/>
          <p:nvPr/>
        </p:nvSpPr>
        <p:spPr>
          <a:xfrm>
            <a:off x="3630600" y="4646520"/>
            <a:ext cx="253188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Values below threshold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503280" y="301680"/>
            <a:ext cx="9069120" cy="1260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>
              <a:lnSpc>
                <a:spcPct val="93000"/>
              </a:lnSpc>
            </a:pPr>
            <a:r>
              <a:rPr lang="en-GB" sz="4400">
                <a:solidFill>
                  <a:srgbClr val="000000"/>
                </a:solidFill>
                <a:latin typeface="Arial"/>
                <a:ea typeface="ＭＳ Ｐゴシック"/>
              </a:rPr>
              <a:t>Moving to a light source</a:t>
            </a:r>
            <a:endParaRPr/>
          </a:p>
        </p:txBody>
      </p:sp>
      <p:pic>
        <p:nvPicPr>
          <p:cNvPr id="143" name="Picture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820960" y="1768320"/>
            <a:ext cx="4433400" cy="5541480"/>
          </a:xfrm>
          <a:prstGeom prst="rect">
            <a:avLst/>
          </a:prstGeom>
        </p:spPr>
      </p:pic>
      <p:sp>
        <p:nvSpPr>
          <p:cNvPr id="144" name="CustomShape 2"/>
          <p:cNvSpPr/>
          <p:nvPr/>
        </p:nvSpPr>
        <p:spPr>
          <a:xfrm>
            <a:off x="3630600" y="4646520"/>
            <a:ext cx="2531880" cy="34416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>
              <a:lnSpc>
                <a:spcPct val="93000"/>
              </a:lnSpc>
            </a:pPr>
            <a:r>
              <a:rPr lang="en-US">
                <a:solidFill>
                  <a:srgbClr val="000000"/>
                </a:solidFill>
                <a:latin typeface="Arial"/>
                <a:ea typeface="ＭＳ Ｐゴシック"/>
              </a:rPr>
              <a:t>Values below threshold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193</Words>
  <Application>Microsoft Office PowerPoint</Application>
  <PresentationFormat>Custom</PresentationFormat>
  <Paragraphs>64</Paragraphs>
  <Slides>13</Slides>
  <Notes>12</Notes>
  <HiddenSlides>0</HiddenSlides>
  <MMClips>1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Office Theme</vt:lpstr>
      <vt:lpstr>Office Theme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Bergen Profile</cp:lastModifiedBy>
  <cp:revision>4</cp:revision>
  <dcterms:modified xsi:type="dcterms:W3CDTF">2012-02-27T20:30:31Z</dcterms:modified>
</cp:coreProperties>
</file>